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73" r:id="rId4"/>
    <p:sldId id="271" r:id="rId5"/>
    <p:sldId id="262" r:id="rId6"/>
    <p:sldId id="258" r:id="rId7"/>
    <p:sldId id="259" r:id="rId8"/>
    <p:sldId id="261" r:id="rId9"/>
    <p:sldId id="260" r:id="rId10"/>
    <p:sldId id="263" r:id="rId11"/>
    <p:sldId id="264" r:id="rId12"/>
    <p:sldId id="27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3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9/13/2018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youtube.com/watch?v=kBXQZMmiA4s&amp;feature=youtu.b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ocs.google.com/document/d/1zAaHDXi00V4ewphP8w2A41hF-9Fj3Sjg8c6oPbez254/edi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Dynamic_web_page" TargetMode="External"/><Relationship Id="rId2" Type="http://schemas.openxmlformats.org/officeDocument/2006/relationships/hyperlink" Target="https://en.wikipedia.org/wiki/Web_page" TargetMode="External"/><Relationship Id="rId1" Type="http://schemas.openxmlformats.org/officeDocument/2006/relationships/slideLayout" Target="../slideLayouts/slideLayout2.xml"/><Relationship Id="rId5" Type="http://schemas.openxmlformats.org/officeDocument/2006/relationships/hyperlink" Target="https://en.wikipedia.org/wiki/Web_development" TargetMode="External"/><Relationship Id="rId4" Type="http://schemas.openxmlformats.org/officeDocument/2006/relationships/hyperlink" Target="https://en.wikipedia.org/wiki/Web_application"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studio.code.org/s/csp1/stage/12/puzzle/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tudio.code.org/s/csp1/stage/12/puzzle/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ocs.google.com/document/d/1Q9k1nUNyXMM3rD-Ne0tKmURXw3GIAl7Dt-Ojqc-bZAI/edit" TargetMode="External"/><Relationship Id="rId2" Type="http://schemas.openxmlformats.org/officeDocument/2006/relationships/hyperlink" Target="https://docs.google.com/document/d/1PRucTGYp_Ie40aszZvXOKNtTqD4mPzecuWYAAn1g1iI/edi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cs.google.com/document/d/1ctikDy9v-e_bxvZvgFIE4Di7OUt2usz2V8qvdCpF5Ts/edit"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7466" y="81793"/>
            <a:ext cx="8915399" cy="2262781"/>
          </a:xfrm>
        </p:spPr>
        <p:txBody>
          <a:bodyPr>
            <a:normAutofit fontScale="90000"/>
          </a:bodyPr>
          <a:lstStyle/>
          <a:p>
            <a:r>
              <a:rPr lang="en-US" b="1" dirty="0"/>
              <a:t>HTTP and Abstraction on the Internet / The Need for DNS </a:t>
            </a:r>
            <a:endParaRPr lang="en-US" dirty="0"/>
          </a:p>
        </p:txBody>
      </p:sp>
      <p:sp>
        <p:nvSpPr>
          <p:cNvPr id="3" name="Subtitle 2"/>
          <p:cNvSpPr>
            <a:spLocks noGrp="1"/>
          </p:cNvSpPr>
          <p:nvPr>
            <p:ph type="subTitle" idx="1"/>
          </p:nvPr>
        </p:nvSpPr>
        <p:spPr>
          <a:xfrm>
            <a:off x="5025165" y="2553219"/>
            <a:ext cx="3182413" cy="1126283"/>
          </a:xfrm>
        </p:spPr>
        <p:txBody>
          <a:bodyPr/>
          <a:lstStyle/>
          <a:p>
            <a:r>
              <a:rPr lang="en-US" dirty="0"/>
              <a:t>Unit 1- Lesson 12 &amp;  13</a:t>
            </a:r>
          </a:p>
        </p:txBody>
      </p:sp>
    </p:spTree>
    <p:extLst>
      <p:ext uri="{BB962C8B-B14F-4D97-AF65-F5344CB8AC3E}">
        <p14:creationId xmlns:p14="http://schemas.microsoft.com/office/powerpoint/2010/main" val="3931002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The Internet: HTTP and HTML</a:t>
            </a:r>
          </a:p>
        </p:txBody>
      </p:sp>
      <p:pic>
        <p:nvPicPr>
          <p:cNvPr id="4" name="Picture 3">
            <a:hlinkClick r:id="rId2"/>
          </p:cNvPr>
          <p:cNvPicPr>
            <a:picLocks noChangeAspect="1"/>
          </p:cNvPicPr>
          <p:nvPr/>
        </p:nvPicPr>
        <p:blipFill>
          <a:blip r:embed="rId3"/>
          <a:stretch>
            <a:fillRect/>
          </a:stretch>
        </p:blipFill>
        <p:spPr>
          <a:xfrm>
            <a:off x="2592925" y="1759738"/>
            <a:ext cx="8853797" cy="4687714"/>
          </a:xfrm>
          <a:prstGeom prst="rect">
            <a:avLst/>
          </a:prstGeom>
        </p:spPr>
      </p:pic>
    </p:spTree>
    <p:extLst>
      <p:ext uri="{BB962C8B-B14F-4D97-AF65-F5344CB8AC3E}">
        <p14:creationId xmlns:p14="http://schemas.microsoft.com/office/powerpoint/2010/main" val="1235663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and Worksheets</a:t>
            </a:r>
          </a:p>
        </p:txBody>
      </p:sp>
      <p:sp>
        <p:nvSpPr>
          <p:cNvPr id="3" name="Content Placeholder 2"/>
          <p:cNvSpPr>
            <a:spLocks noGrp="1"/>
          </p:cNvSpPr>
          <p:nvPr>
            <p:ph idx="1"/>
          </p:nvPr>
        </p:nvSpPr>
        <p:spPr/>
        <p:txBody>
          <a:bodyPr>
            <a:normAutofit/>
          </a:bodyPr>
          <a:lstStyle/>
          <a:p>
            <a:r>
              <a:rPr lang="en-US" sz="2800" dirty="0">
                <a:hlinkClick r:id="rId2"/>
              </a:rPr>
              <a:t>HTTP in Action (Individual Assignment)</a:t>
            </a:r>
            <a:endParaRPr lang="en-US" sz="2800" dirty="0"/>
          </a:p>
          <a:p>
            <a:pPr marL="400050" lvl="1" indent="0" defTabSz="914400" eaLnBrk="0" fontAlgn="base" hangingPunct="0">
              <a:spcBef>
                <a:spcPct val="0"/>
              </a:spcBef>
              <a:spcAft>
                <a:spcPct val="0"/>
              </a:spcAft>
              <a:buClrTx/>
              <a:buFontTx/>
              <a:buChar char="•"/>
            </a:pPr>
            <a:r>
              <a:rPr lang="en-US" altLang="en-US" sz="2600" dirty="0">
                <a:solidFill>
                  <a:schemeClr val="tx1"/>
                </a:solidFill>
                <a:latin typeface="Arial" panose="020B0604020202020204" pitchFamily="34" charset="0"/>
              </a:rPr>
              <a:t> Access the developer tools of your browser</a:t>
            </a:r>
          </a:p>
          <a:p>
            <a:pPr marL="400050" lvl="1" indent="0" defTabSz="914400" eaLnBrk="0" fontAlgn="base" hangingPunct="0">
              <a:spcBef>
                <a:spcPct val="0"/>
              </a:spcBef>
              <a:spcAft>
                <a:spcPct val="0"/>
              </a:spcAft>
              <a:buClrTx/>
              <a:buFontTx/>
              <a:buChar char="•"/>
            </a:pPr>
            <a:r>
              <a:rPr lang="en-US" altLang="en-US" sz="2600" dirty="0">
                <a:solidFill>
                  <a:schemeClr val="tx1"/>
                </a:solidFill>
                <a:latin typeface="Arial" panose="020B0604020202020204" pitchFamily="34" charset="0"/>
              </a:rPr>
              <a:t> Monitor the HTTP traffic generated by visiting a variety of websites</a:t>
            </a:r>
          </a:p>
          <a:p>
            <a:endParaRPr lang="en-US" sz="2800" dirty="0"/>
          </a:p>
        </p:txBody>
      </p:sp>
    </p:spTree>
    <p:extLst>
      <p:ext uri="{BB962C8B-B14F-4D97-AF65-F5344CB8AC3E}">
        <p14:creationId xmlns:p14="http://schemas.microsoft.com/office/powerpoint/2010/main" val="77283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Lesson 12</a:t>
            </a:r>
          </a:p>
        </p:txBody>
      </p:sp>
      <p:sp>
        <p:nvSpPr>
          <p:cNvPr id="3" name="Content Placeholder 2"/>
          <p:cNvSpPr>
            <a:spLocks noGrp="1"/>
          </p:cNvSpPr>
          <p:nvPr>
            <p:ph idx="1"/>
          </p:nvPr>
        </p:nvSpPr>
        <p:spPr/>
        <p:txBody>
          <a:bodyPr>
            <a:normAutofit/>
          </a:bodyPr>
          <a:lstStyle/>
          <a:p>
            <a:r>
              <a:rPr lang="en-US" dirty="0"/>
              <a:t>Why does the Internet use IP addresses?</a:t>
            </a:r>
          </a:p>
          <a:p>
            <a:r>
              <a:rPr lang="en-US" dirty="0"/>
              <a:t>Why don’t we need to know IP addresses?</a:t>
            </a:r>
          </a:p>
          <a:p>
            <a:r>
              <a:rPr lang="en-US" dirty="0"/>
              <a:t>Why do we need a Domain Name System?</a:t>
            </a:r>
          </a:p>
          <a:p>
            <a:r>
              <a:rPr lang="en-US" dirty="0"/>
              <a:t>Why don’t we all maintain our own DNS?</a:t>
            </a:r>
          </a:p>
          <a:p>
            <a:r>
              <a:rPr lang="en-US" dirty="0"/>
              <a:t>Is there one big DNS for the entire Internet?</a:t>
            </a:r>
          </a:p>
          <a:p>
            <a:r>
              <a:rPr lang="en-US" dirty="0"/>
              <a:t>How do you think all these DNS servers are maintained?</a:t>
            </a:r>
            <a:endParaRPr lang="en-US" sz="2600" dirty="0"/>
          </a:p>
        </p:txBody>
      </p:sp>
    </p:spTree>
    <p:extLst>
      <p:ext uri="{BB962C8B-B14F-4D97-AF65-F5344CB8AC3E}">
        <p14:creationId xmlns:p14="http://schemas.microsoft.com/office/powerpoint/2010/main" val="2804265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vs Dynamic Web Pages</a:t>
            </a:r>
          </a:p>
        </p:txBody>
      </p:sp>
      <p:sp>
        <p:nvSpPr>
          <p:cNvPr id="3" name="Content Placeholder 2"/>
          <p:cNvSpPr>
            <a:spLocks noGrp="1"/>
          </p:cNvSpPr>
          <p:nvPr>
            <p:ph idx="1"/>
          </p:nvPr>
        </p:nvSpPr>
        <p:spPr>
          <a:xfrm>
            <a:off x="2589211" y="2021747"/>
            <a:ext cx="9155375" cy="4538443"/>
          </a:xfrm>
        </p:spPr>
        <p:txBody>
          <a:bodyPr>
            <a:normAutofit lnSpcReduction="10000"/>
          </a:bodyPr>
          <a:lstStyle/>
          <a:p>
            <a:r>
              <a:rPr lang="en-US" sz="2400" dirty="0"/>
              <a:t>A </a:t>
            </a:r>
            <a:r>
              <a:rPr lang="en-US" sz="2400" b="1" dirty="0"/>
              <a:t>static web page</a:t>
            </a:r>
            <a:r>
              <a:rPr lang="en-US" sz="2400" dirty="0"/>
              <a:t> (sometimes called a </a:t>
            </a:r>
            <a:r>
              <a:rPr lang="en-US" sz="2400" b="1" dirty="0"/>
              <a:t>flat page/stationary page</a:t>
            </a:r>
            <a:r>
              <a:rPr lang="en-US" sz="2400" dirty="0"/>
              <a:t>) is a </a:t>
            </a:r>
            <a:r>
              <a:rPr lang="en-US" sz="2400" dirty="0">
                <a:hlinkClick r:id="rId2" tooltip="Web page"/>
              </a:rPr>
              <a:t>web page</a:t>
            </a:r>
            <a:r>
              <a:rPr lang="en-US" sz="2400" dirty="0"/>
              <a:t> that is delivered to the user exactly as stored, in contrast to </a:t>
            </a:r>
            <a:r>
              <a:rPr lang="en-US" sz="2400" dirty="0">
                <a:hlinkClick r:id="rId3" tooltip="Dynamic web page"/>
              </a:rPr>
              <a:t>dynamic web pages</a:t>
            </a:r>
            <a:r>
              <a:rPr lang="en-US" sz="2400" dirty="0"/>
              <a:t> which are generated by a </a:t>
            </a:r>
            <a:r>
              <a:rPr lang="en-US" sz="2400" dirty="0">
                <a:hlinkClick r:id="rId4" tooltip="Web application"/>
              </a:rPr>
              <a:t>web application</a:t>
            </a:r>
            <a:endParaRPr lang="en-US" sz="2400" dirty="0"/>
          </a:p>
          <a:p>
            <a:r>
              <a:rPr lang="en-US" sz="2400" dirty="0"/>
              <a:t>Advantages of static website:</a:t>
            </a:r>
          </a:p>
          <a:p>
            <a:pPr lvl="1"/>
            <a:r>
              <a:rPr lang="en-US" sz="2200" dirty="0"/>
              <a:t>Quick to develop</a:t>
            </a:r>
          </a:p>
          <a:p>
            <a:pPr lvl="1"/>
            <a:r>
              <a:rPr lang="en-US" sz="2200" dirty="0"/>
              <a:t>Cheap to develop</a:t>
            </a:r>
          </a:p>
          <a:p>
            <a:pPr lvl="1"/>
            <a:r>
              <a:rPr lang="en-US" sz="2200" dirty="0"/>
              <a:t>Cheap to host</a:t>
            </a:r>
          </a:p>
          <a:p>
            <a:r>
              <a:rPr lang="en-US" sz="2400" dirty="0"/>
              <a:t>Disadvantages of static website:</a:t>
            </a:r>
          </a:p>
          <a:p>
            <a:pPr lvl="1"/>
            <a:r>
              <a:rPr lang="en-US" sz="2200" dirty="0"/>
              <a:t>Requires </a:t>
            </a:r>
            <a:r>
              <a:rPr lang="en-US" sz="2200" dirty="0">
                <a:hlinkClick r:id="rId5" tooltip="Web development"/>
              </a:rPr>
              <a:t>web development</a:t>
            </a:r>
            <a:r>
              <a:rPr lang="en-US" sz="2200" dirty="0"/>
              <a:t> expertise to update site</a:t>
            </a:r>
          </a:p>
          <a:p>
            <a:pPr lvl="1"/>
            <a:r>
              <a:rPr lang="en-US" sz="2200" dirty="0"/>
              <a:t>Content can get stagnant</a:t>
            </a:r>
          </a:p>
        </p:txBody>
      </p:sp>
    </p:spTree>
    <p:extLst>
      <p:ext uri="{BB962C8B-B14F-4D97-AF65-F5344CB8AC3E}">
        <p14:creationId xmlns:p14="http://schemas.microsoft.com/office/powerpoint/2010/main" val="3703635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DNS</a:t>
            </a:r>
          </a:p>
        </p:txBody>
      </p:sp>
      <p:sp>
        <p:nvSpPr>
          <p:cNvPr id="3" name="Content Placeholder 2"/>
          <p:cNvSpPr>
            <a:spLocks noGrp="1"/>
          </p:cNvSpPr>
          <p:nvPr>
            <p:ph idx="1"/>
          </p:nvPr>
        </p:nvSpPr>
        <p:spPr/>
        <p:txBody>
          <a:bodyPr>
            <a:normAutofit/>
          </a:bodyPr>
          <a:lstStyle/>
          <a:p>
            <a:r>
              <a:rPr lang="en-US" sz="2800" dirty="0"/>
              <a:t>Domain Name System</a:t>
            </a:r>
          </a:p>
          <a:p>
            <a:r>
              <a:rPr lang="en-US" sz="2800" dirty="0"/>
              <a:t>Internet’s system for converting alphabetic names into numeric IP addresses</a:t>
            </a:r>
          </a:p>
          <a:p>
            <a:r>
              <a:rPr lang="en-US" sz="2800" dirty="0">
                <a:hlinkClick r:id="rId2"/>
              </a:rPr>
              <a:t>Internet Simulator</a:t>
            </a:r>
            <a:endParaRPr lang="en-US" sz="2800" dirty="0"/>
          </a:p>
        </p:txBody>
      </p:sp>
    </p:spTree>
    <p:extLst>
      <p:ext uri="{BB962C8B-B14F-4D97-AF65-F5344CB8AC3E}">
        <p14:creationId xmlns:p14="http://schemas.microsoft.com/office/powerpoint/2010/main" val="1902300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a:t>
            </a:r>
          </a:p>
        </p:txBody>
      </p:sp>
      <p:sp>
        <p:nvSpPr>
          <p:cNvPr id="3" name="Content Placeholder 2"/>
          <p:cNvSpPr>
            <a:spLocks noGrp="1"/>
          </p:cNvSpPr>
          <p:nvPr>
            <p:ph idx="1"/>
          </p:nvPr>
        </p:nvSpPr>
        <p:spPr/>
        <p:txBody>
          <a:bodyPr>
            <a:normAutofit/>
          </a:bodyPr>
          <a:lstStyle/>
          <a:p>
            <a:r>
              <a:rPr lang="en-US" sz="2800" dirty="0">
                <a:hlinkClick r:id="rId2"/>
              </a:rPr>
              <a:t>The Internet: IP Addresses and DNS</a:t>
            </a:r>
            <a:r>
              <a:rPr lang="en-US" sz="2800" dirty="0"/>
              <a:t> (code.org)</a:t>
            </a:r>
          </a:p>
          <a:p>
            <a:pPr marL="0" indent="0">
              <a:buNone/>
            </a:pPr>
            <a:endParaRPr lang="en-US" sz="2800" dirty="0"/>
          </a:p>
        </p:txBody>
      </p:sp>
    </p:spTree>
    <p:extLst>
      <p:ext uri="{BB962C8B-B14F-4D97-AF65-F5344CB8AC3E}">
        <p14:creationId xmlns:p14="http://schemas.microsoft.com/office/powerpoint/2010/main" val="4118477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DNS Activities</a:t>
            </a:r>
          </a:p>
        </p:txBody>
      </p:sp>
      <p:sp>
        <p:nvSpPr>
          <p:cNvPr id="3" name="Content Placeholder 2"/>
          <p:cNvSpPr>
            <a:spLocks noGrp="1"/>
          </p:cNvSpPr>
          <p:nvPr>
            <p:ph idx="1"/>
          </p:nvPr>
        </p:nvSpPr>
        <p:spPr/>
        <p:txBody>
          <a:bodyPr>
            <a:normAutofit/>
          </a:bodyPr>
          <a:lstStyle/>
          <a:p>
            <a:r>
              <a:rPr lang="en-US" sz="2800" dirty="0">
                <a:hlinkClick r:id="rId2"/>
              </a:rPr>
              <a:t>Activity- DNS Partner Questionnaire</a:t>
            </a:r>
            <a:endParaRPr lang="en-US" sz="2800" dirty="0"/>
          </a:p>
          <a:p>
            <a:r>
              <a:rPr lang="en-US" sz="2800" dirty="0">
                <a:hlinkClick r:id="rId3"/>
              </a:rPr>
              <a:t>Worksheet- Names and Addresses</a:t>
            </a:r>
            <a:endParaRPr lang="en-US" sz="2800" dirty="0"/>
          </a:p>
        </p:txBody>
      </p:sp>
    </p:spTree>
    <p:extLst>
      <p:ext uri="{BB962C8B-B14F-4D97-AF65-F5344CB8AC3E}">
        <p14:creationId xmlns:p14="http://schemas.microsoft.com/office/powerpoint/2010/main" val="2600422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Vocabulary</a:t>
            </a:r>
          </a:p>
        </p:txBody>
      </p:sp>
      <p:sp>
        <p:nvSpPr>
          <p:cNvPr id="3" name="Content Placeholder 2"/>
          <p:cNvSpPr>
            <a:spLocks noGrp="1"/>
          </p:cNvSpPr>
          <p:nvPr>
            <p:ph idx="1"/>
          </p:nvPr>
        </p:nvSpPr>
        <p:spPr>
          <a:xfrm>
            <a:off x="2257168" y="1905000"/>
            <a:ext cx="9247444" cy="4703806"/>
          </a:xfrm>
        </p:spPr>
        <p:txBody>
          <a:bodyPr>
            <a:normAutofit/>
          </a:bodyPr>
          <a:lstStyle/>
          <a:p>
            <a:pPr fontAlgn="base"/>
            <a:r>
              <a:rPr lang="en-US" b="1" dirty="0"/>
              <a:t>HTTP </a:t>
            </a:r>
            <a:r>
              <a:rPr lang="en-US" dirty="0" err="1"/>
              <a:t>HyperText</a:t>
            </a:r>
            <a:r>
              <a:rPr lang="en-US" dirty="0"/>
              <a:t> Transfer Protocol</a:t>
            </a:r>
          </a:p>
          <a:p>
            <a:r>
              <a:rPr lang="en-US" b="1" dirty="0"/>
              <a:t>Abstraction (Definition)</a:t>
            </a:r>
            <a:r>
              <a:rPr lang="en-US" dirty="0"/>
              <a:t>- the quality of dealing with ideas rather than events</a:t>
            </a:r>
          </a:p>
          <a:p>
            <a:pPr fontAlgn="base"/>
            <a:r>
              <a:rPr lang="en-US" b="1" dirty="0"/>
              <a:t>Abstraction:</a:t>
            </a:r>
            <a:r>
              <a:rPr lang="en-US" dirty="0"/>
              <a:t> Reducing information and detail to focus on essential characteristics. It is typically possible to look at a system at many levels of abstraction, depending on how much detail is necessary to approach the challenge at hand.</a:t>
            </a:r>
          </a:p>
          <a:p>
            <a:pPr fontAlgn="base"/>
            <a:r>
              <a:rPr lang="en-US" b="1" dirty="0"/>
              <a:t>Server: </a:t>
            </a:r>
            <a:r>
              <a:rPr lang="en-US" dirty="0"/>
              <a:t>A computer that awaits and responds to requests for data</a:t>
            </a:r>
          </a:p>
          <a:p>
            <a:r>
              <a:rPr lang="en-US" i="1" dirty="0"/>
              <a:t>Example: a DNS server awaits and responds to requests for URLs to be translated to IP addresses.</a:t>
            </a:r>
            <a:endParaRPr lang="en-US" sz="2800" dirty="0"/>
          </a:p>
          <a:p>
            <a:pPr fontAlgn="base"/>
            <a:r>
              <a:rPr lang="en-US" b="1" dirty="0"/>
              <a:t>Client:</a:t>
            </a:r>
            <a:r>
              <a:rPr lang="en-US" dirty="0"/>
              <a:t> A computer that requests data stored on a server</a:t>
            </a:r>
          </a:p>
          <a:p>
            <a:r>
              <a:rPr lang="en-US" i="1" dirty="0"/>
              <a:t>Example: When you type an address into your browser, your computer is the client and it sends the request to the DNS server.</a:t>
            </a:r>
            <a:endParaRPr lang="en-US" sz="2800" dirty="0"/>
          </a:p>
        </p:txBody>
      </p:sp>
    </p:spTree>
    <p:extLst>
      <p:ext uri="{BB962C8B-B14F-4D97-AF65-F5344CB8AC3E}">
        <p14:creationId xmlns:p14="http://schemas.microsoft.com/office/powerpoint/2010/main" val="2117965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Hypertext Transfer Protocol</a:t>
            </a:r>
          </a:p>
        </p:txBody>
      </p:sp>
      <p:sp>
        <p:nvSpPr>
          <p:cNvPr id="3" name="Content Placeholder 2"/>
          <p:cNvSpPr>
            <a:spLocks noGrp="1"/>
          </p:cNvSpPr>
          <p:nvPr>
            <p:ph idx="1"/>
          </p:nvPr>
        </p:nvSpPr>
        <p:spPr/>
        <p:txBody>
          <a:bodyPr>
            <a:normAutofit/>
          </a:bodyPr>
          <a:lstStyle/>
          <a:p>
            <a:r>
              <a:rPr lang="en-US" sz="2400" dirty="0"/>
              <a:t>HTTP like DNS is an ASCII-text based protocol</a:t>
            </a:r>
          </a:p>
          <a:p>
            <a:r>
              <a:rPr lang="en-US" sz="2400" dirty="0"/>
              <a:t>It’s just two computers sending text messages to each other</a:t>
            </a:r>
          </a:p>
          <a:p>
            <a:r>
              <a:rPr lang="en-US" sz="2400" dirty="0"/>
              <a:t>What makes it a protocol are the rules of the “conversation” the two machines are having</a:t>
            </a:r>
          </a:p>
          <a:p>
            <a:r>
              <a:rPr lang="en-US" sz="2400" dirty="0"/>
              <a:t>Call-and-response protocol for a client/server relationship, where a client requests a web page or other content (image, sound, video, etc.) from a server</a:t>
            </a:r>
          </a:p>
        </p:txBody>
      </p:sp>
    </p:spTree>
    <p:extLst>
      <p:ext uri="{BB962C8B-B14F-4D97-AF65-F5344CB8AC3E}">
        <p14:creationId xmlns:p14="http://schemas.microsoft.com/office/powerpoint/2010/main" val="2316507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Hypertext Transfer Protocol</a:t>
            </a:r>
          </a:p>
        </p:txBody>
      </p:sp>
      <p:sp>
        <p:nvSpPr>
          <p:cNvPr id="3" name="Content Placeholder 2"/>
          <p:cNvSpPr>
            <a:spLocks noGrp="1"/>
          </p:cNvSpPr>
          <p:nvPr>
            <p:ph idx="1"/>
          </p:nvPr>
        </p:nvSpPr>
        <p:spPr>
          <a:xfrm>
            <a:off x="2592925" y="1412146"/>
            <a:ext cx="8915400" cy="3777622"/>
          </a:xfrm>
        </p:spPr>
        <p:txBody>
          <a:bodyPr>
            <a:normAutofit/>
          </a:bodyPr>
          <a:lstStyle/>
          <a:p>
            <a:r>
              <a:rPr lang="en-US" sz="2400" dirty="0"/>
              <a:t>HTTP as a “high level” protocol that sits on top of </a:t>
            </a:r>
            <a:r>
              <a:rPr lang="en-US" sz="2400" i="1" dirty="0"/>
              <a:t>all</a:t>
            </a:r>
            <a:r>
              <a:rPr lang="en-US" sz="2400" dirty="0"/>
              <a:t> the other protocols and internet systems we’ve learned about in the course</a:t>
            </a:r>
          </a:p>
          <a:p>
            <a:r>
              <a:rPr lang="en-US" sz="2400" dirty="0"/>
              <a:t>HTTP message conversation between the computers is being broken up into TCP/IP packets, and all the data gets sent as bits over wires and airwaves, taking different paths, and it gets interpreted reassembled at the end. </a:t>
            </a:r>
          </a:p>
        </p:txBody>
      </p:sp>
      <p:pic>
        <p:nvPicPr>
          <p:cNvPr id="4" name="Picture 3"/>
          <p:cNvPicPr>
            <a:picLocks noChangeAspect="1"/>
          </p:cNvPicPr>
          <p:nvPr/>
        </p:nvPicPr>
        <p:blipFill>
          <a:blip r:embed="rId2"/>
          <a:stretch>
            <a:fillRect/>
          </a:stretch>
        </p:blipFill>
        <p:spPr>
          <a:xfrm>
            <a:off x="5047862" y="4366726"/>
            <a:ext cx="7050748" cy="2268274"/>
          </a:xfrm>
          <a:prstGeom prst="rect">
            <a:avLst/>
          </a:prstGeom>
        </p:spPr>
      </p:pic>
    </p:spTree>
    <p:extLst>
      <p:ext uri="{BB962C8B-B14F-4D97-AF65-F5344CB8AC3E}">
        <p14:creationId xmlns:p14="http://schemas.microsoft.com/office/powerpoint/2010/main" val="225465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Hypertext Transfer Protocol</a:t>
            </a:r>
          </a:p>
        </p:txBody>
      </p:sp>
      <p:sp>
        <p:nvSpPr>
          <p:cNvPr id="3" name="Content Placeholder 2"/>
          <p:cNvSpPr>
            <a:spLocks noGrp="1"/>
          </p:cNvSpPr>
          <p:nvPr>
            <p:ph idx="1"/>
          </p:nvPr>
        </p:nvSpPr>
        <p:spPr>
          <a:xfrm>
            <a:off x="2589212" y="1770077"/>
            <a:ext cx="8915400" cy="4890781"/>
          </a:xfrm>
        </p:spPr>
        <p:txBody>
          <a:bodyPr>
            <a:normAutofit/>
          </a:bodyPr>
          <a:lstStyle/>
          <a:p>
            <a:r>
              <a:rPr lang="en-US" sz="2400" dirty="0"/>
              <a:t>Internet works in “layers” and this is a perfect example of abstraction on the Internet, as one layer makes use of the functionality provided by the layer below it, without worrying about the details of how this functionality is achieved</a:t>
            </a:r>
          </a:p>
          <a:p>
            <a:r>
              <a:rPr lang="en-US" sz="2400" dirty="0"/>
              <a:t>HTTP doesn’t have to worry about anything other than the text protocol of HTTP works</a:t>
            </a:r>
          </a:p>
          <a:p>
            <a:r>
              <a:rPr lang="en-US" sz="2400" dirty="0"/>
              <a:t>The network software and devices on your and others’ computers handle looking up addresses, breaking down data, </a:t>
            </a:r>
            <a:r>
              <a:rPr lang="en-US" sz="2400" dirty="0" err="1"/>
              <a:t>packeting</a:t>
            </a:r>
            <a:r>
              <a:rPr lang="en-US" sz="2400" dirty="0"/>
              <a:t>, routing, transmission and interpretation and reassembly. It’s really amazing</a:t>
            </a:r>
          </a:p>
        </p:txBody>
      </p:sp>
    </p:spTree>
    <p:extLst>
      <p:ext uri="{BB962C8B-B14F-4D97-AF65-F5344CB8AC3E}">
        <p14:creationId xmlns:p14="http://schemas.microsoft.com/office/powerpoint/2010/main" val="1340057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7270828" cy="6858000"/>
          </a:xfrm>
          <a:prstGeom prst="rect">
            <a:avLst/>
          </a:prstGeom>
        </p:spPr>
      </p:pic>
      <p:sp>
        <p:nvSpPr>
          <p:cNvPr id="3" name="TextBox 2"/>
          <p:cNvSpPr txBox="1"/>
          <p:nvPr/>
        </p:nvSpPr>
        <p:spPr>
          <a:xfrm>
            <a:off x="7743040" y="1879134"/>
            <a:ext cx="4135772" cy="1384995"/>
          </a:xfrm>
          <a:prstGeom prst="rect">
            <a:avLst/>
          </a:prstGeom>
          <a:noFill/>
        </p:spPr>
        <p:txBody>
          <a:bodyPr wrap="square" rtlCol="0">
            <a:spAutoFit/>
          </a:bodyPr>
          <a:lstStyle/>
          <a:p>
            <a:r>
              <a:rPr lang="en-US" sz="2800" dirty="0"/>
              <a:t>Handout-</a:t>
            </a:r>
          </a:p>
          <a:p>
            <a:r>
              <a:rPr lang="en-US" sz="2800" dirty="0">
                <a:hlinkClick r:id="rId3"/>
              </a:rPr>
              <a:t>HTTP and Abstraction on the Internet</a:t>
            </a:r>
            <a:endParaRPr lang="en-US" sz="2800" dirty="0"/>
          </a:p>
        </p:txBody>
      </p:sp>
    </p:spTree>
    <p:extLst>
      <p:ext uri="{BB962C8B-B14F-4D97-AF65-F5344CB8AC3E}">
        <p14:creationId xmlns:p14="http://schemas.microsoft.com/office/powerpoint/2010/main" val="361230192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776</TotalTime>
  <Words>601</Words>
  <Application>Microsoft Office PowerPoint</Application>
  <PresentationFormat>Widescreen</PresentationFormat>
  <Paragraphs>54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HTTP and Abstraction on the Internet / The Need for DNS </vt:lpstr>
      <vt:lpstr>DNS</vt:lpstr>
      <vt:lpstr>Video</vt:lpstr>
      <vt:lpstr>DNS Activities</vt:lpstr>
      <vt:lpstr>Vocabulary</vt:lpstr>
      <vt:lpstr>HTTP- Hypertext Transfer Protocol</vt:lpstr>
      <vt:lpstr>HTTP- Hypertext Transfer Protocol</vt:lpstr>
      <vt:lpstr>HTTP- Hypertext Transfer Protocol</vt:lpstr>
      <vt:lpstr>PowerPoint Presentation</vt:lpstr>
      <vt:lpstr>Video- The Internet: HTTP and HTML</vt:lpstr>
      <vt:lpstr>Activity and Worksheets</vt:lpstr>
      <vt:lpstr>Review Lesson 12</vt:lpstr>
      <vt:lpstr>Static vs Dynamic Web Pages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 and Abstraction on the Internet</dc:title>
  <dc:creator>Casey Burrill</dc:creator>
  <cp:lastModifiedBy>Casey Burrill</cp:lastModifiedBy>
  <cp:revision>33</cp:revision>
  <dcterms:created xsi:type="dcterms:W3CDTF">2016-09-11T13:47:42Z</dcterms:created>
  <dcterms:modified xsi:type="dcterms:W3CDTF">2018-09-13T23:51:24Z</dcterms:modified>
</cp:coreProperties>
</file>